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DC720AE-4FFD-4D6E-A3C4-07C900EE018F}">
  <a:tblStyle styleId="{4DC720AE-4FFD-4D6E-A3C4-07C900EE01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0c24ca17_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0c24ca17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00c24ca17_2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00c24ca17_2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00c24ca17_2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00c24ca17_2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00c24ca17_2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700c24ca17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0c24ca17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00c24ca17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00c24ca17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00c24ca17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weblogo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00c24ca17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00c24ca17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00c24ca17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00c24ca17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00c24ca17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00c24ca17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700c24ca17_2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700c24ca17_2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00c24ca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00c24ca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00c24ca17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700c24ca17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700c24ca17_2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700c24ca17_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700c24ca17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700c24ca17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00c24ca17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00c24ca17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00c24ca17_2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00c24ca17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00c24ca1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00c24ca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00c24ca17_2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00c24ca17_2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00c24ca17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00c24ca17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00c24ca17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00c24ca17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00c24ca17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00c24ca17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doi.org/10.2174/138920305774329359" TargetMode="External"/><Relationship Id="rId4" Type="http://schemas.openxmlformats.org/officeDocument/2006/relationships/hyperlink" Target="https://doi.org/10.1089/aid.2005.21.171" TargetMode="External"/><Relationship Id="rId5" Type="http://schemas.openxmlformats.org/officeDocument/2006/relationships/hyperlink" Target="https://doi.org/10.1146/annurev.iy.09.040191.003245" TargetMode="External"/><Relationship Id="rId6" Type="http://schemas.openxmlformats.org/officeDocument/2006/relationships/hyperlink" Target="https://doi.org/10.1016/0042-6822(92)90444-t" TargetMode="External"/><Relationship Id="rId7" Type="http://schemas.openxmlformats.org/officeDocument/2006/relationships/hyperlink" Target="https://weblogo.berkeley.edu/logo.cgi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99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N</a:t>
            </a:r>
            <a:r>
              <a:rPr lang="en" sz="4000"/>
              <a:t>ucleotide changes in V3 region of </a:t>
            </a:r>
            <a:r>
              <a:rPr lang="en" sz="4000"/>
              <a:t>HIV-1</a:t>
            </a:r>
            <a:r>
              <a:rPr lang="en" sz="4000"/>
              <a:t> gp120 sequence correspond with virulence</a:t>
            </a:r>
            <a:endParaRPr sz="4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4982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By: Carolyn Egekeze and Nathan On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BIOL368: Seaver 120 - 2/27/20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Loyola Marymount University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270275" y="294850"/>
            <a:ext cx="5329500" cy="10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 p</a:t>
            </a:r>
            <a:r>
              <a:rPr b="1" lang="en"/>
              <a:t>hylogenetic tree from visit 1 displays clone relatedness.</a:t>
            </a:r>
            <a:endParaRPr b="1"/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1925" y="53225"/>
            <a:ext cx="3290675" cy="49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2"/>
          <p:cNvSpPr txBox="1"/>
          <p:nvPr/>
        </p:nvSpPr>
        <p:spPr>
          <a:xfrm>
            <a:off x="101600" y="1533250"/>
            <a:ext cx="5227800" cy="30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" sz="2400">
                <a:solidFill>
                  <a:schemeClr val="dk2"/>
                </a:solidFill>
              </a:rPr>
              <a:t>Clones from each subject cluster more closely to each other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" sz="2400">
                <a:solidFill>
                  <a:schemeClr val="dk2"/>
                </a:solidFill>
              </a:rPr>
              <a:t>Clones are not closely related to clones from similar progressor groups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4494" y="0"/>
            <a:ext cx="231686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35650"/>
            <a:ext cx="5220900" cy="343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Visit 4 → 2 years after visit 1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Clones from a subject are more closely related to each other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 relatedness between subjects shows some changes</a:t>
            </a:r>
            <a:endParaRPr sz="24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S5 clones are closer to S2 clones than S3 clones</a:t>
            </a:r>
            <a:endParaRPr sz="2000"/>
          </a:p>
        </p:txBody>
      </p:sp>
      <p:sp>
        <p:nvSpPr>
          <p:cNvPr id="121" name="Google Shape;121;p23"/>
          <p:cNvSpPr txBox="1"/>
          <p:nvPr>
            <p:ph type="title"/>
          </p:nvPr>
        </p:nvSpPr>
        <p:spPr>
          <a:xfrm>
            <a:off x="130900" y="192275"/>
            <a:ext cx="6123600" cy="84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Evolutionary relationships among clones remain similar at visit 4.</a:t>
            </a:r>
            <a:endParaRPr b="1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127" name="Google Shape;12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Background on HIV-1 and the Markham et. al. (1998) study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Research Question: How does the location and identity of nucleotide differences observed in HIV clones in subjects with a similar slope of divergence affect virulence? 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Subject progressor group does not predict evolutionary relatedness of HIV-1 clones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Biases to certain nucleotides were often found between progressor groups at specific base pair locations.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Location of ‘hotspot’ mutation areas could yield information on important areas of the gp120 region.</a:t>
            </a:r>
            <a:endParaRPr sz="2000">
              <a:solidFill>
                <a:srgbClr val="9E9E9E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11700" y="167950"/>
            <a:ext cx="8520600" cy="9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H2: Progressor groups will show biases to certain nucleotides at some locations. </a:t>
            </a:r>
            <a:endParaRPr b="1"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11700" y="1348500"/>
            <a:ext cx="8520600" cy="32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Rationale: Some regions of the gene are likely more influential than others at affecting virulence. 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Method: Clustally aligned sequence data was entered into Excel to compare ratios of nucleotides between groups.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R2: Biases to certain nucleotides were often found between progressor groups at specific base pair locations.</a:t>
            </a:r>
            <a:endParaRPr b="1"/>
          </a:p>
        </p:txBody>
      </p:sp>
      <p:sp>
        <p:nvSpPr>
          <p:cNvPr id="139" name="Google Shape;139;p26"/>
          <p:cNvSpPr txBox="1"/>
          <p:nvPr>
            <p:ph idx="1" type="body"/>
          </p:nvPr>
        </p:nvSpPr>
        <p:spPr>
          <a:xfrm>
            <a:off x="358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6"/>
          <p:cNvSpPr txBox="1"/>
          <p:nvPr>
            <p:ph idx="1" type="body"/>
          </p:nvPr>
        </p:nvSpPr>
        <p:spPr>
          <a:xfrm>
            <a:off x="311700" y="2122525"/>
            <a:ext cx="8520600" cy="24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S - Number of positions where there are differences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θ - estimate of average pairwise genetic differences (S/harmonic sum)</a:t>
            </a:r>
            <a:endParaRPr sz="2400"/>
          </a:p>
        </p:txBody>
      </p:sp>
      <p:graphicFrame>
        <p:nvGraphicFramePr>
          <p:cNvPr id="141" name="Google Shape;141;p26"/>
          <p:cNvGraphicFramePr/>
          <p:nvPr/>
        </p:nvGraphicFramePr>
        <p:xfrm>
          <a:off x="1086800" y="3807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137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θ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27.20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type="title"/>
          </p:nvPr>
        </p:nvSpPr>
        <p:spPr>
          <a:xfrm>
            <a:off x="311700" y="26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Hotspots are base pair locations/regions that had highly variable nucleotide identities.</a:t>
            </a:r>
            <a:endParaRPr b="1"/>
          </a:p>
        </p:txBody>
      </p:sp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Base pair locations were deemed hot spots if there was no more than 80% of each nucleotide (i.e. not a strong consensus).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bp:</a:t>
            </a:r>
            <a:r>
              <a:rPr lang="en"/>
              <a:t> #18, #19, #21, #28, #30, #31, #44, #74, #94, #95, #110, #114-117, #121, #135, #144, #148, #157-159, #183, #192, #198, #199, #202, #204, #213, #215, #222, #225, #228, #232, #234, #235, #254, #255, #257-259, #264, #280, #287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159025"/>
            <a:ext cx="8520601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6100" y="69000"/>
            <a:ext cx="3495475" cy="23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2450" y="332900"/>
            <a:ext cx="3582751" cy="467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311700" y="24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base pair locations did not show differential nucleotide preference between groups or did not exhibit a group pattern.</a:t>
            </a:r>
            <a:endParaRPr/>
          </a:p>
        </p:txBody>
      </p:sp>
      <p:sp>
        <p:nvSpPr>
          <p:cNvPr id="160" name="Google Shape;160;p29"/>
          <p:cNvSpPr txBox="1"/>
          <p:nvPr>
            <p:ph idx="1" type="body"/>
          </p:nvPr>
        </p:nvSpPr>
        <p:spPr>
          <a:xfrm>
            <a:off x="388950" y="1733625"/>
            <a:ext cx="8520600" cy="31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Areas with similar ~50/50 splits between nucleotide distributions</a:t>
            </a:r>
            <a:endParaRPr/>
          </a:p>
        </p:txBody>
      </p:sp>
      <p:graphicFrame>
        <p:nvGraphicFramePr>
          <p:cNvPr id="161" name="Google Shape;161;p29"/>
          <p:cNvGraphicFramePr/>
          <p:nvPr/>
        </p:nvGraphicFramePr>
        <p:xfrm>
          <a:off x="608925" y="224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1071475"/>
                <a:gridCol w="2515675"/>
              </a:tblGrid>
              <a:tr h="490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18, 19, 30, 95, 121,</a:t>
                      </a:r>
                      <a:r>
                        <a:rPr lang="en"/>
                        <a:t> </a:t>
                      </a:r>
                      <a:r>
                        <a:rPr lang="en"/>
                        <a:t>135, 232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Relatively similar nucleotide distributions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8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R; Consensus G for M; A/G split for N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62" name="Google Shape;162;p29"/>
          <p:cNvGraphicFramePr/>
          <p:nvPr/>
        </p:nvGraphicFramePr>
        <p:xfrm>
          <a:off x="608925" y="3870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1071475"/>
                <a:gridCol w="2515675"/>
              </a:tblGrid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115 - 117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Deletion for most clones; Subject 11 - “ATA”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198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R/N;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AG split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" name="Google Shape;163;p29"/>
          <p:cNvGraphicFramePr/>
          <p:nvPr/>
        </p:nvGraphicFramePr>
        <p:xfrm>
          <a:off x="4196075" y="224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1010475"/>
                <a:gridCol w="2372500"/>
              </a:tblGrid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204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A/C/G split for R/N; Consensus A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213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R/N; 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Consensus G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228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A/G split for R/N;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Consensus A for M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235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Random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311700" y="292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Many base pair locations showed biases toward particular nucleotides for each progressor group. </a:t>
            </a:r>
            <a:endParaRPr/>
          </a:p>
        </p:txBody>
      </p:sp>
      <p:graphicFrame>
        <p:nvGraphicFramePr>
          <p:cNvPr id="169" name="Google Shape;169;p30"/>
          <p:cNvGraphicFramePr/>
          <p:nvPr/>
        </p:nvGraphicFramePr>
        <p:xfrm>
          <a:off x="25400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382850"/>
                <a:gridCol w="1653850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21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G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3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A/G/T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in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31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for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44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T for R; </a:t>
                      </a:r>
                      <a:br>
                        <a:rPr lang="en" sz="1200"/>
                      </a:br>
                      <a:r>
                        <a:rPr lang="en" sz="1200"/>
                        <a:t>Consensus A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94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G for R; </a:t>
                      </a:r>
                      <a:br>
                        <a:rPr lang="en" sz="1200"/>
                      </a:b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0" name="Google Shape;170;p30"/>
          <p:cNvGraphicFramePr/>
          <p:nvPr/>
        </p:nvGraphicFramePr>
        <p:xfrm>
          <a:off x="2062100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529825"/>
                <a:gridCol w="1724575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114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148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A for R; </a:t>
                      </a:r>
                      <a:br>
                        <a:rPr lang="en" sz="1200"/>
                      </a:b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157-</a:t>
                      </a:r>
                      <a:br>
                        <a:rPr lang="en" sz="1200"/>
                      </a:br>
                      <a:r>
                        <a:rPr lang="en" sz="1200"/>
                        <a:t>159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Deletion in many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Random between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183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R/M; </a:t>
                      </a:r>
                      <a:br>
                        <a:rPr lang="en" sz="1200"/>
                      </a:br>
                      <a:r>
                        <a:rPr lang="en" sz="1200"/>
                        <a:t>Mainly T for N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192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A/C/G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1" name="Google Shape;171;p30"/>
          <p:cNvGraphicFramePr/>
          <p:nvPr/>
        </p:nvGraphicFramePr>
        <p:xfrm>
          <a:off x="4316488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443125"/>
                <a:gridCol w="1723000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199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G for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202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A/C/G split for R/M;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215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222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Mostly A for M/N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225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234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A for R; </a:t>
                      </a:r>
                      <a:br>
                        <a:rPr lang="en" sz="1200"/>
                      </a:br>
                      <a:r>
                        <a:rPr lang="en" sz="1200"/>
                        <a:t>A/G/T split for M/N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2" name="Google Shape;172;p30"/>
          <p:cNvGraphicFramePr/>
          <p:nvPr/>
        </p:nvGraphicFramePr>
        <p:xfrm>
          <a:off x="6482625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{4DC720AE-4FFD-4D6E-A3C4-07C900EE018F}</a:tableStyleId>
              </a:tblPr>
              <a:tblGrid>
                <a:gridCol w="556525"/>
                <a:gridCol w="1746625"/>
              </a:tblGrid>
              <a:tr h="50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C/G split for R; </a:t>
                      </a:r>
                      <a:br>
                        <a:rPr lang="en" sz="1200"/>
                      </a:br>
                      <a:r>
                        <a:rPr lang="en" sz="1200"/>
                        <a:t>mostly G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50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255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A/G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mostly G for M/N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6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257-259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Random for R/M, 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Half of clones deleted; 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Fully deleted in 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6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264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A/G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A for M;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A/C split for 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G/T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T for M/N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287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A/T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T for M/N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Location of ‘hotspot’ mutation areas could yield information on important areas of the gp120 region.</a:t>
            </a:r>
            <a:endParaRPr b="1"/>
          </a:p>
        </p:txBody>
      </p:sp>
      <p:sp>
        <p:nvSpPr>
          <p:cNvPr id="178" name="Google Shape;178;p31"/>
          <p:cNvSpPr txBox="1"/>
          <p:nvPr>
            <p:ph idx="1" type="body"/>
          </p:nvPr>
        </p:nvSpPr>
        <p:spPr>
          <a:xfrm>
            <a:off x="311700" y="1847225"/>
            <a:ext cx="8520600" cy="27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Regions with similar nucleotide distributions (red) between groups likely have little effect on virulence.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Regions with distinct differences between groups (green, yellow) could signify stronger effects on virulence.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Background on HIV-1 and the Markham study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Research Question: How does the location and identity of nucleotide differences observed in HIV clones in subjects with a similar slope of divergence affect virulence?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Subject progressor group does not predict evolutionary relatedness of HIV-1 clones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Biases to certain nucleotides were often found between progressor groups at specific base pair locations.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Location of ‘hotspot’ mutation areas could yield information on important areas of the gp120 region.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type="title"/>
          </p:nvPr>
        </p:nvSpPr>
        <p:spPr>
          <a:xfrm>
            <a:off x="311700" y="204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Further analysis of amino acid sequences and other nucleotide sequences is needed.  </a:t>
            </a:r>
            <a:endParaRPr b="1"/>
          </a:p>
        </p:txBody>
      </p:sp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311700" y="1459350"/>
            <a:ext cx="8520600" cy="31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Analyzing the amino acid sequences for each clone to determine if differences impact gp120 structure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Examining other regions in HIV-1 genome to determine differences in </a:t>
            </a:r>
            <a:r>
              <a:rPr lang="en" sz="2400"/>
              <a:t>sequence</a:t>
            </a:r>
            <a:r>
              <a:rPr lang="en" sz="2400"/>
              <a:t> among progressor groups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gp41 in HIV-1 </a:t>
            </a:r>
            <a:r>
              <a:rPr i="1" lang="en" sz="2400"/>
              <a:t>env </a:t>
            </a:r>
            <a:r>
              <a:rPr lang="en" sz="2400"/>
              <a:t>gene</a:t>
            </a:r>
            <a:endParaRPr sz="24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Summary</a:t>
            </a:r>
            <a:endParaRPr b="1"/>
          </a:p>
        </p:txBody>
      </p:sp>
      <p:sp>
        <p:nvSpPr>
          <p:cNvPr id="190" name="Google Shape;19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Background on HIV-1 and the Markham et al. study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Research Question: How does the location and identity of nucleotide differences observed in HIV clones in subjects with a similar slope of divergence affect virulence?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Subject progressor group does not predict evolutionary relatedness of HIV-1 clones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Biases to certain nucleotides were often found between progressor groups at specific base pair locations.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Location of ‘hotspot’ mutation areas could yield information on important areas of the gp120 region.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References</a:t>
            </a:r>
            <a:endParaRPr b="1"/>
          </a:p>
        </p:txBody>
      </p:sp>
      <p:sp>
        <p:nvSpPr>
          <p:cNvPr id="196" name="Google Shape;196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Markham, R.B., Wang, W.C., Weisstein, A.E., Wang, Z., Munoz, A., Templeton, A., Margolick, J., Vlahov, D., Quinn, T., Farzadegan, H., &amp; Yu, X.F. (1998). Patterns of HIV-1 evolution in individuals with differing rates of CD4 T cell decline. </a:t>
            </a:r>
            <a:r>
              <a:rPr i="1" lang="en" sz="1200"/>
              <a:t>Proc Natl Acad Sci U S A.</a:t>
            </a:r>
            <a:r>
              <a:rPr lang="en" sz="1200"/>
              <a:t> 95, 12568-12573. doi: 10.1073/pnas.95.21.12568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Li, Y., Deng, L., Yang, L.-Q., Sang, P., &amp; Liu, S.-Q. (2019). Effects of CD4 Binding on Conformational Dynamics, Molecular Motions, and Thermodynamics of HIV-1 gp120. </a:t>
            </a:r>
            <a:r>
              <a:rPr i="1" lang="en" sz="1200"/>
              <a:t>International Journal of Molecular Sciences</a:t>
            </a:r>
            <a:r>
              <a:rPr lang="en" sz="1200"/>
              <a:t>, </a:t>
            </a:r>
            <a:r>
              <a:rPr i="1" lang="en" sz="1200"/>
              <a:t>20</a:t>
            </a:r>
            <a:r>
              <a:rPr lang="en" sz="1200"/>
              <a:t>(2), 260. doi:10.3390/ijms20020260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Sirois, S., Sing, T., &amp; Chou, K. C. (2005). HIV-1 gp120 V3 loop for structure-based drug design. </a:t>
            </a:r>
            <a:r>
              <a:rPr i="1" lang="en" sz="1200"/>
              <a:t>Current protein &amp; peptide science</a:t>
            </a:r>
            <a:r>
              <a:rPr lang="en" sz="1200"/>
              <a:t>, </a:t>
            </a:r>
            <a:r>
              <a:rPr i="1" lang="en" sz="1200"/>
              <a:t>6</a:t>
            </a:r>
            <a:r>
              <a:rPr lang="en" sz="1200"/>
              <a:t>(5), 413–422.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https://doi.org/10.2174/138920305774329359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Hartley, O., Klasse, P. J., Sattentau, Q. J., &amp; Moore, J. P. (2005). V3: HIV's switch-hitter. </a:t>
            </a:r>
            <a:r>
              <a:rPr i="1" lang="en" sz="1200"/>
              <a:t>AIDS research and human retroviruses</a:t>
            </a:r>
            <a:r>
              <a:rPr lang="en" sz="1200"/>
              <a:t>, </a:t>
            </a:r>
            <a:r>
              <a:rPr i="1" lang="en" sz="1200"/>
              <a:t>21</a:t>
            </a:r>
            <a:r>
              <a:rPr lang="en" sz="1200"/>
              <a:t>(2), 171–189.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https://doi.org/10.1089/aid.2005.21.171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Capon, D. J., &amp; Ward, R. H. (1991). The CD4-gp120 interaction and AIDS pathogenesis. </a:t>
            </a:r>
            <a:r>
              <a:rPr i="1" lang="en" sz="1200"/>
              <a:t>Annual review of immunology</a:t>
            </a:r>
            <a:r>
              <a:rPr lang="en" sz="1200"/>
              <a:t>, </a:t>
            </a:r>
            <a:r>
              <a:rPr i="1" lang="en" sz="1200"/>
              <a:t>9</a:t>
            </a:r>
            <a:r>
              <a:rPr lang="en" sz="1200"/>
              <a:t>, 649–678. </a:t>
            </a:r>
            <a:r>
              <a:rPr lang="en" sz="1200" u="sng">
                <a:solidFill>
                  <a:schemeClr val="hlink"/>
                </a:solidFill>
                <a:hlinkClick r:id="rId5"/>
              </a:rPr>
              <a:t>https://doi.org/10.1146/annurev.iy.09.040191.003245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Ivanoff, L. A., Dubay, J. W., Morris, J. F., Roberts, S. J., Gutshall, L., Sternberg, E. J., Hunter, E., Matthews, T. J., &amp; Petteway, S. R., Jr (1992). V3 loop region of the HIV-1 gp120 envelope protein is essential for virus infectivity. Virology, 187(2), 423–432. </a:t>
            </a:r>
            <a:r>
              <a:rPr lang="en" sz="1200" u="sng">
                <a:solidFill>
                  <a:schemeClr val="hlink"/>
                </a:solidFill>
                <a:hlinkClick r:id="rId6"/>
              </a:rPr>
              <a:t>https://doi.org/10.1016/0042-6822(92)90444-t</a:t>
            </a:r>
            <a:r>
              <a:rPr lang="en" sz="1200"/>
              <a:t> 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Crooks, G.E., Hon, G., Chandonia, J.M., Brenner, S.E. (n.d.). </a:t>
            </a:r>
            <a:r>
              <a:rPr i="1" lang="en" sz="1200"/>
              <a:t>Create. </a:t>
            </a:r>
            <a:r>
              <a:rPr lang="en" sz="1200"/>
              <a:t>Weblogo. </a:t>
            </a:r>
            <a:r>
              <a:rPr lang="en" sz="1200" u="sng">
                <a:solidFill>
                  <a:schemeClr val="hlink"/>
                </a:solidFill>
                <a:hlinkClick r:id="rId7"/>
              </a:rPr>
              <a:t>https://weblogo.berkeley.edu/logo.cgi</a:t>
            </a:r>
            <a:r>
              <a:rPr lang="en" sz="1200"/>
              <a:t> 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84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gp120 is important for mediating HIV-1 entry into the cell </a:t>
            </a:r>
            <a:endParaRPr b="1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5454300" cy="38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gp120 binds CD4 on cell surface (</a:t>
            </a:r>
            <a:r>
              <a:rPr lang="en" sz="2000"/>
              <a:t>Capon and Ward, 1991)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V3 region is important for infectivity (</a:t>
            </a:r>
            <a:r>
              <a:rPr lang="en" sz="2000"/>
              <a:t>Ivanoff et. al. 1992)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V3 sequence may determine which cells become infected 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Influence coreceptors involved in binding </a:t>
            </a:r>
            <a:r>
              <a:rPr lang="en" sz="2000"/>
              <a:t>(Hartley et. al., 2005)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Drug</a:t>
            </a:r>
            <a:r>
              <a:rPr lang="en" sz="2000"/>
              <a:t> development attempts to target V3 and gp120 (Sirois et. al. 2005)</a:t>
            </a:r>
            <a:endParaRPr sz="2000"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47047" t="0"/>
          <a:stretch/>
        </p:blipFill>
        <p:spPr>
          <a:xfrm>
            <a:off x="5765950" y="878475"/>
            <a:ext cx="2966403" cy="382865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/>
          <p:nvPr/>
        </p:nvSpPr>
        <p:spPr>
          <a:xfrm>
            <a:off x="6214750" y="925525"/>
            <a:ext cx="886500" cy="656400"/>
          </a:xfrm>
          <a:prstGeom prst="ellipse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8421250" y="1992300"/>
            <a:ext cx="311100" cy="9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6739300" y="4749325"/>
            <a:ext cx="17487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From Li et. al. 2019 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227250" y="205075"/>
            <a:ext cx="8689500" cy="9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Markham </a:t>
            </a:r>
            <a:r>
              <a:rPr b="1" i="1" lang="en"/>
              <a:t>et. al.</a:t>
            </a:r>
            <a:r>
              <a:rPr b="1" lang="en"/>
              <a:t> (1998) used V3 region to study HIV-1 evolution </a:t>
            </a:r>
            <a:endParaRPr b="1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15 subjects divided into rapid, moderate, non-progressor groups based on CD4 T-cell counts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Unique sequences of </a:t>
            </a:r>
            <a:r>
              <a:rPr lang="en" sz="2400"/>
              <a:t>HIV-1 V3 region </a:t>
            </a:r>
            <a:r>
              <a:rPr lang="en" sz="2400"/>
              <a:t>recovered from each subject used to create phylogenetic trees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Differences in T cell decline within a time period reflected differences in quantity and type of mutations in the virus (Markham et. al., 1998)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Question</a:t>
            </a:r>
            <a:endParaRPr b="1"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How does the </a:t>
            </a:r>
            <a:r>
              <a:rPr lang="en" sz="3600" u="sng"/>
              <a:t>location </a:t>
            </a:r>
            <a:r>
              <a:rPr lang="en" sz="3600"/>
              <a:t>and </a:t>
            </a:r>
            <a:r>
              <a:rPr lang="en" sz="3600" u="sng"/>
              <a:t>identity of nucleotide differences</a:t>
            </a:r>
            <a:r>
              <a:rPr lang="en" sz="3600"/>
              <a:t> observed in HIV clones in subjects with a similar slope of divergence relate to virulence?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308463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Subjects were chosen for their similarity in the slope of divergence. </a:t>
            </a:r>
            <a:endParaRPr b="1"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623388"/>
            <a:ext cx="8520600" cy="30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Six subjects - two from each progressor group 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000"/>
              <a:t>Rapid (S3, S11), moderate (S5, S14), and non-  (S2, S13)</a:t>
            </a:r>
            <a:endParaRPr sz="20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Slopes of divergence (% nucleotides mutated from baseline consensus sequence per year) - all less than 1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Visits #1 and #4 </a:t>
            </a:r>
            <a:endParaRPr sz="22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Equal time period for comparison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Sequence data for all clones present for both visits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Background on HIV-1 and the Markham et. al. (1998) study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Research Question: How does the location and identity of nucleotide differences observed in HIV clones in subjects with a similar slope of divergence affect virulence? 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Subject progressor group does not predict evolutionary relatedness of HIV-1 clones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Biases to certain nucleotides were often found between progressor groups at specific base pair locations.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Location of ‘hotspot’ mutation areas could yield information on important areas of the gp120 region.</a:t>
            </a:r>
            <a:endParaRPr sz="2000">
              <a:solidFill>
                <a:srgbClr val="9E9E9E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330775"/>
            <a:ext cx="8520600" cy="9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H1: Clones from subjects </a:t>
            </a:r>
            <a:r>
              <a:rPr b="1" lang="en"/>
              <a:t>within</a:t>
            </a:r>
            <a:r>
              <a:rPr b="1" lang="en"/>
              <a:t> the same progressor group will more closely related. </a:t>
            </a:r>
            <a:endParaRPr b="1"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422400"/>
            <a:ext cx="8520600" cy="31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Rationale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Possible similarities in evolutionary origin between clones from each progressor group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Method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Use Phylogeny.fr to create phylogenetic trees from clone sequences obtained from visits 1 and 4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Examine tree to determine clone relatedness</a:t>
            </a:r>
            <a:endParaRPr sz="24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175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R1: Subject progressor group does not predict evolutionary relatedness of </a:t>
            </a:r>
            <a:r>
              <a:rPr b="1" lang="en"/>
              <a:t>HIV-1 clones.</a:t>
            </a:r>
            <a:endParaRPr b="1"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298125"/>
            <a:ext cx="8520600" cy="32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Phylogenetic trees show clones have closest evolutionary relationships with other clones from same subject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Clones not closely clustered with clones from same subject progressor group (i.e. rapid, non-, and moderate)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Similar evolutionary </a:t>
            </a:r>
            <a:r>
              <a:rPr lang="en" sz="2400"/>
              <a:t>relationships observed </a:t>
            </a:r>
            <a:r>
              <a:rPr lang="en" sz="2400"/>
              <a:t>between visit 1 and visit 4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